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63" r:id="rId5"/>
    <p:sldId id="258" r:id="rId6"/>
    <p:sldId id="268" r:id="rId7"/>
    <p:sldId id="264" r:id="rId8"/>
    <p:sldId id="259" r:id="rId9"/>
    <p:sldId id="260" r:id="rId10"/>
    <p:sldId id="265" r:id="rId11"/>
    <p:sldId id="261" r:id="rId12"/>
    <p:sldId id="262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4152B7-863A-4E5B-B4FC-C728A4251EB6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2B2E7E9-E29F-4650-A439-AD48C18B4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152B7-863A-4E5B-B4FC-C728A4251EB6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B2E7E9-E29F-4650-A439-AD48C18B4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152B7-863A-4E5B-B4FC-C728A4251EB6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B2E7E9-E29F-4650-A439-AD48C18B4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152B7-863A-4E5B-B4FC-C728A4251EB6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B2E7E9-E29F-4650-A439-AD48C18B4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152B7-863A-4E5B-B4FC-C728A4251EB6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B2E7E9-E29F-4650-A439-AD48C18B4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152B7-863A-4E5B-B4FC-C728A4251EB6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B2E7E9-E29F-4650-A439-AD48C18B4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152B7-863A-4E5B-B4FC-C728A4251EB6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B2E7E9-E29F-4650-A439-AD48C18B4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152B7-863A-4E5B-B4FC-C728A4251EB6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B2E7E9-E29F-4650-A439-AD48C18B4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152B7-863A-4E5B-B4FC-C728A4251EB6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B2E7E9-E29F-4650-A439-AD48C18B4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4152B7-863A-4E5B-B4FC-C728A4251EB6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B2E7E9-E29F-4650-A439-AD48C18B4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4152B7-863A-4E5B-B4FC-C728A4251EB6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2B2E7E9-E29F-4650-A439-AD48C18B4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4152B7-863A-4E5B-B4FC-C728A4251EB6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2B2E7E9-E29F-4650-A439-AD48C18B4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0.4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“Before Calculus”:  Inverse Functions;  Inverse Trigonometric Functions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the definitions.  Please see graphs on next page.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Inverse Trigonometric Functions</a:t>
            </a:r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362200"/>
            <a:ext cx="7162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Graphs of Trig. Functions and Their Inverses</a:t>
            </a:r>
            <a:endParaRPr lang="en-US" u="sng" dirty="0"/>
          </a:p>
        </p:txBody>
      </p:sp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24000"/>
            <a:ext cx="7620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 the information from the unit circle to evaluate inverse trigonometric functions.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Since </a:t>
            </a:r>
            <a:r>
              <a:rPr lang="en-US" dirty="0" err="1" smtClean="0">
                <a:solidFill>
                  <a:srgbClr val="FF0000"/>
                </a:solidFill>
              </a:rPr>
              <a:t>cos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en-US" dirty="0" smtClean="0">
                <a:solidFill>
                  <a:srgbClr val="FF0000"/>
                </a:solidFill>
              </a:rPr>
              <a:t>/3) = ½ </a:t>
            </a:r>
            <a:r>
              <a:rPr lang="en-US" dirty="0" smtClean="0"/>
              <a:t>, it is associated with the point (</a:t>
            </a:r>
            <a:r>
              <a:rPr lang="el-GR" dirty="0" smtClean="0"/>
              <a:t>Π</a:t>
            </a:r>
            <a:r>
              <a:rPr lang="en-US" dirty="0" smtClean="0"/>
              <a:t>/3, ½).</a:t>
            </a:r>
          </a:p>
          <a:p>
            <a:pPr lvl="1"/>
            <a:r>
              <a:rPr lang="en-US" dirty="0" smtClean="0"/>
              <a:t>For inverse cosine, the point is reversed: (½, </a:t>
            </a:r>
            <a:r>
              <a:rPr lang="el-GR" dirty="0" smtClean="0"/>
              <a:t>Π</a:t>
            </a:r>
            <a:r>
              <a:rPr lang="en-US" dirty="0" smtClean="0"/>
              <a:t>/3).</a:t>
            </a:r>
          </a:p>
          <a:p>
            <a:pPr lvl="1"/>
            <a:r>
              <a:rPr lang="en-US" dirty="0" smtClean="0"/>
              <a:t>To evaluate </a:t>
            </a:r>
            <a:r>
              <a:rPr lang="en-US" dirty="0" err="1" smtClean="0"/>
              <a:t>cos</a:t>
            </a:r>
            <a:r>
              <a:rPr lang="en-US" dirty="0" smtClean="0"/>
              <a:t> ⁻╵(½) you must find the angle whose cosine is ½.  It just requires working backward.</a:t>
            </a:r>
          </a:p>
          <a:p>
            <a:pPr lvl="1"/>
            <a:r>
              <a:rPr lang="en-US" dirty="0" smtClean="0"/>
              <a:t>Answer: 	 </a:t>
            </a:r>
            <a:r>
              <a:rPr lang="en-US" dirty="0" err="1" smtClean="0">
                <a:solidFill>
                  <a:srgbClr val="FF0000"/>
                </a:solidFill>
              </a:rPr>
              <a:t>cos</a:t>
            </a:r>
            <a:r>
              <a:rPr lang="en-US" dirty="0" smtClean="0">
                <a:solidFill>
                  <a:srgbClr val="FF0000"/>
                </a:solidFill>
              </a:rPr>
              <a:t> ⁻╵(½) = </a:t>
            </a:r>
            <a:r>
              <a:rPr lang="el-GR" dirty="0" smtClean="0">
                <a:solidFill>
                  <a:srgbClr val="FF0000"/>
                </a:solidFill>
              </a:rPr>
              <a:t>Π</a:t>
            </a:r>
            <a:r>
              <a:rPr lang="en-US" dirty="0" smtClean="0">
                <a:solidFill>
                  <a:srgbClr val="FF0000"/>
                </a:solidFill>
              </a:rPr>
              <a:t>/3</a:t>
            </a:r>
          </a:p>
          <a:p>
            <a:pPr lvl="1"/>
            <a:r>
              <a:rPr lang="en-US" dirty="0" smtClean="0"/>
              <a:t>Make sure your answer is in the domain of inverse cosine (see slide #9) or you may have to pick an angle in a different quadrant.  Remember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ll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tudents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ake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alculus.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Evaluating Inverse Trig. Functions</a:t>
            </a:r>
            <a:endParaRPr lang="en-US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Please read pages 47 and 48 in your book and we will go through this part in class together.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Identities for Inverse Trigonometric Functions</a:t>
            </a:r>
            <a:endParaRPr lang="en-US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Calculus,10/E</a:t>
            </a:r>
            <a:r>
              <a:rPr lang="en-US" dirty="0" smtClean="0"/>
              <a:t> by Howard Anton, </a:t>
            </a:r>
            <a:r>
              <a:rPr lang="en-US" dirty="0" err="1" smtClean="0"/>
              <a:t>Irl</a:t>
            </a:r>
            <a:r>
              <a:rPr lang="en-US" dirty="0" smtClean="0"/>
              <a:t> </a:t>
            </a:r>
            <a:r>
              <a:rPr lang="en-US" dirty="0" err="1" smtClean="0"/>
              <a:t>Bivens</a:t>
            </a:r>
            <a:r>
              <a:rPr lang="en-US" dirty="0" smtClean="0"/>
              <a:t>, and Stephen Davis</a:t>
            </a:r>
            <a:br>
              <a:rPr lang="en-US" dirty="0" smtClean="0"/>
            </a:br>
            <a:r>
              <a:rPr lang="en-US" dirty="0" smtClean="0"/>
              <a:t>Copyright © 2009 by John Wiley &amp; Sons, Inc.  All rights reserved.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graphics are attributed to: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everyday language the term “inversion” conveys the idea of a reversal.</a:t>
            </a:r>
          </a:p>
          <a:p>
            <a:r>
              <a:rPr lang="en-US" dirty="0" smtClean="0"/>
              <a:t>Therefore, in mathematics, the term inverse is used to describe functions that reverse (undo) one another .</a:t>
            </a:r>
          </a:p>
          <a:p>
            <a:pPr lvl="1"/>
            <a:r>
              <a:rPr lang="en-US" dirty="0" smtClean="0"/>
              <a:t>f(x) = the original function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f⁻╵(x)=the inverse function </a:t>
            </a:r>
            <a:r>
              <a:rPr lang="en-US" dirty="0" smtClean="0"/>
              <a:t>(NOT THE RECIPROCAL)</a:t>
            </a:r>
          </a:p>
          <a:p>
            <a:r>
              <a:rPr lang="en-US" dirty="0" smtClean="0"/>
              <a:t>To find the inverse of a function, you must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1. change f(x), if it is in the original, to y and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2. interchange x and y,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3. then solve for y.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4. The result will be the inverse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Inverse Functions</a:t>
            </a:r>
            <a:endParaRPr lang="en-US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Inverse Example</a:t>
            </a:r>
            <a:endParaRPr lang="en-US" u="sng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9736" y="1295401"/>
            <a:ext cx="7297463" cy="4712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 smtClean="0">
                <a:solidFill>
                  <a:srgbClr val="FF0000"/>
                </a:solidFill>
              </a:rPr>
              <a:t>prove algebraically</a:t>
            </a:r>
            <a:r>
              <a:rPr lang="en-US" dirty="0" smtClean="0"/>
              <a:t> that two functions are inverses of each other, you must show that </a:t>
            </a:r>
            <a:r>
              <a:rPr lang="en-US" dirty="0" smtClean="0">
                <a:solidFill>
                  <a:srgbClr val="FF0000"/>
                </a:solidFill>
              </a:rPr>
              <a:t>f⁻╵(f(x))=x and that f(f⁻╵(x))=x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See following slide for example.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Inverse Functions (</a:t>
            </a:r>
            <a:r>
              <a:rPr lang="en-US" u="sng" dirty="0" err="1" smtClean="0"/>
              <a:t>con’t</a:t>
            </a:r>
            <a:r>
              <a:rPr lang="en-US" u="sng" dirty="0" smtClean="0"/>
              <a:t>)</a:t>
            </a:r>
            <a:endParaRPr lang="en-US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Example 4 from pg 41 in book</a:t>
            </a:r>
            <a:endParaRPr lang="en-US" u="sng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57" y="1264012"/>
            <a:ext cx="8560943" cy="4347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Note:  </a:t>
            </a:r>
            <a:r>
              <a:rPr lang="en-US" dirty="0" smtClean="0">
                <a:solidFill>
                  <a:srgbClr val="FF0000"/>
                </a:solidFill>
              </a:rPr>
              <a:t>Sometimes, it is necessary to restrict the domain of an inverse f⁻╵(x)=x or of an original f(x) in order to obtain a </a:t>
            </a:r>
            <a:r>
              <a:rPr lang="en-US" u="sng" dirty="0" smtClean="0">
                <a:solidFill>
                  <a:srgbClr val="FF0000"/>
                </a:solidFill>
              </a:rPr>
              <a:t>function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(see examples on page 44). </a:t>
            </a:r>
          </a:p>
          <a:p>
            <a:endParaRPr lang="en-US" dirty="0" smtClean="0"/>
          </a:p>
          <a:p>
            <a:r>
              <a:rPr lang="en-US" dirty="0" smtClean="0"/>
              <a:t>A function f(x) has an inverse </a:t>
            </a:r>
            <a:r>
              <a:rPr lang="en-US" dirty="0" err="1" smtClean="0"/>
              <a:t>iff</a:t>
            </a:r>
            <a:r>
              <a:rPr lang="en-US" dirty="0" smtClean="0"/>
              <a:t> it is one-to-one (invertible), each x has one y and each y has one x (must pass vertical and horizontal line tests).  See next page for examples.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Inverse Functions (</a:t>
            </a:r>
            <a:r>
              <a:rPr lang="en-US" u="sng" dirty="0" err="1" smtClean="0"/>
              <a:t>con’t</a:t>
            </a:r>
            <a:r>
              <a:rPr lang="en-US" u="sng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Inverse Functions (con’t)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066800"/>
            <a:ext cx="8382000" cy="685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505200"/>
            <a:ext cx="80645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4521200"/>
            <a:ext cx="3962400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1752600"/>
            <a:ext cx="5943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Domain and Range of Inverse Functions</a:t>
            </a:r>
            <a:endParaRPr lang="en-US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domain of the inverse = the range of f(x)</a:t>
            </a:r>
          </a:p>
          <a:p>
            <a:r>
              <a:rPr lang="en-US" dirty="0" smtClean="0"/>
              <a:t>The range of the inverse = the domain of f(x)</a:t>
            </a:r>
          </a:p>
          <a:p>
            <a:endParaRPr lang="en-US" dirty="0" smtClean="0"/>
          </a:p>
          <a:p>
            <a:r>
              <a:rPr lang="en-US" dirty="0" smtClean="0"/>
              <a:t>This should make sense because </a:t>
            </a:r>
            <a:r>
              <a:rPr lang="en-US" dirty="0" smtClean="0">
                <a:solidFill>
                  <a:srgbClr val="FF0000"/>
                </a:solidFill>
              </a:rPr>
              <a:t>all of the points are just </a:t>
            </a:r>
            <a:r>
              <a:rPr lang="en-US" dirty="0" smtClean="0">
                <a:solidFill>
                  <a:srgbClr val="FF0000"/>
                </a:solidFill>
              </a:rPr>
              <a:t>reversed </a:t>
            </a:r>
            <a:r>
              <a:rPr lang="en-US" dirty="0" smtClean="0"/>
              <a:t>between the original and the inverse.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Example:  If f(x) = {(2,1),(3,3),(4,2),(5,7)}</a:t>
            </a:r>
          </a:p>
          <a:p>
            <a:pPr>
              <a:buNone/>
            </a:pPr>
            <a:r>
              <a:rPr lang="en-US" dirty="0" smtClean="0"/>
              <a:t>	then f⁻╵(x) = {(1,2),(3,3),(2,4),(7,5)}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You will use this idea to solve a problem or two on the section 0.4 assignment.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274</TotalTime>
  <Words>459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Section 0.4</vt:lpstr>
      <vt:lpstr>All graphics are attributed to:</vt:lpstr>
      <vt:lpstr>Inverse Functions</vt:lpstr>
      <vt:lpstr>Inverse Example</vt:lpstr>
      <vt:lpstr>Inverse Functions (con’t)</vt:lpstr>
      <vt:lpstr>Example 4 from pg 41 in book</vt:lpstr>
      <vt:lpstr>Inverse Functions (con’t)</vt:lpstr>
      <vt:lpstr>Inverse Functions (con’t)</vt:lpstr>
      <vt:lpstr>Domain and Range of Inverse Functions</vt:lpstr>
      <vt:lpstr>Inverse Trigonometric Functions</vt:lpstr>
      <vt:lpstr>Graphs of Trig. Functions and Their Inverses</vt:lpstr>
      <vt:lpstr>Evaluating Inverse Trig. Functions</vt:lpstr>
      <vt:lpstr>Identities for Inverse Trigonometric Functions</vt:lpstr>
    </vt:vector>
  </TitlesOfParts>
  <Company>mvusd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0.4</dc:title>
  <dc:creator>Lewis, Deborah</dc:creator>
  <cp:lastModifiedBy>Lewis, Deborah</cp:lastModifiedBy>
  <cp:revision>36</cp:revision>
  <dcterms:created xsi:type="dcterms:W3CDTF">2013-08-14T19:06:04Z</dcterms:created>
  <dcterms:modified xsi:type="dcterms:W3CDTF">2014-06-26T17:17:08Z</dcterms:modified>
</cp:coreProperties>
</file>